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396325" cy="30267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440" y="-4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53466"/>
            <a:ext cx="18186876" cy="10537496"/>
          </a:xfrm>
        </p:spPr>
        <p:txBody>
          <a:bodyPr anchor="b"/>
          <a:lstStyle>
            <a:lvl1pPr algn="ctr">
              <a:defRPr sz="140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1" y="15897328"/>
            <a:ext cx="16047244" cy="7307583"/>
          </a:xfrm>
        </p:spPr>
        <p:txBody>
          <a:bodyPr/>
          <a:lstStyle>
            <a:lvl1pPr marL="0" indent="0" algn="ctr">
              <a:buNone/>
              <a:defRPr sz="5616"/>
            </a:lvl1pPr>
            <a:lvl2pPr marL="1069802" indent="0" algn="ctr">
              <a:buNone/>
              <a:defRPr sz="4680"/>
            </a:lvl2pPr>
            <a:lvl3pPr marL="2139605" indent="0" algn="ctr">
              <a:buNone/>
              <a:defRPr sz="4212"/>
            </a:lvl3pPr>
            <a:lvl4pPr marL="3209407" indent="0" algn="ctr">
              <a:buNone/>
              <a:defRPr sz="3744"/>
            </a:lvl4pPr>
            <a:lvl5pPr marL="4279209" indent="0" algn="ctr">
              <a:buNone/>
              <a:defRPr sz="3744"/>
            </a:lvl5pPr>
            <a:lvl6pPr marL="5349011" indent="0" algn="ctr">
              <a:buNone/>
              <a:defRPr sz="3744"/>
            </a:lvl6pPr>
            <a:lvl7pPr marL="6418814" indent="0" algn="ctr">
              <a:buNone/>
              <a:defRPr sz="3744"/>
            </a:lvl7pPr>
            <a:lvl8pPr marL="7488616" indent="0" algn="ctr">
              <a:buNone/>
              <a:defRPr sz="3744"/>
            </a:lvl8pPr>
            <a:lvl9pPr marL="8558418" indent="0" algn="ctr">
              <a:buNone/>
              <a:defRPr sz="374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6FB-B847-4286-A94C-9EF18AEC08E9}" type="datetimeFigureOut">
              <a:rPr lang="en-US" smtClean="0"/>
              <a:t>09/11/25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D2E2-69DB-4185-8244-42823215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7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6FB-B847-4286-A94C-9EF18AEC08E9}" type="datetimeFigureOut">
              <a:rPr lang="en-US" smtClean="0"/>
              <a:t>09/11/25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D2E2-69DB-4185-8244-42823215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7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11452"/>
            <a:ext cx="4613583" cy="25650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8" y="1611452"/>
            <a:ext cx="13573294" cy="25650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6FB-B847-4286-A94C-9EF18AEC08E9}" type="datetimeFigureOut">
              <a:rPr lang="en-US" smtClean="0"/>
              <a:t>09/11/25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D2E2-69DB-4185-8244-42823215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4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6FB-B847-4286-A94C-9EF18AEC08E9}" type="datetimeFigureOut">
              <a:rPr lang="en-US" smtClean="0"/>
              <a:t>09/11/25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D2E2-69DB-4185-8244-42823215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1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5" y="7545809"/>
            <a:ext cx="18454330" cy="12590343"/>
          </a:xfrm>
        </p:spPr>
        <p:txBody>
          <a:bodyPr anchor="b"/>
          <a:lstStyle>
            <a:lvl1pPr>
              <a:defRPr sz="140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5" y="20255262"/>
            <a:ext cx="18454330" cy="6620964"/>
          </a:xfrm>
        </p:spPr>
        <p:txBody>
          <a:bodyPr/>
          <a:lstStyle>
            <a:lvl1pPr marL="0" indent="0">
              <a:buNone/>
              <a:defRPr sz="5616">
                <a:solidFill>
                  <a:schemeClr val="tx1"/>
                </a:solidFill>
              </a:defRPr>
            </a:lvl1pPr>
            <a:lvl2pPr marL="1069802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2pPr>
            <a:lvl3pPr marL="2139605" indent="0">
              <a:buNone/>
              <a:defRPr sz="4212">
                <a:solidFill>
                  <a:schemeClr val="tx1">
                    <a:tint val="75000"/>
                  </a:schemeClr>
                </a:solidFill>
              </a:defRPr>
            </a:lvl3pPr>
            <a:lvl4pPr marL="3209407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4pPr>
            <a:lvl5pPr marL="4279209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5pPr>
            <a:lvl6pPr marL="5349011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6pPr>
            <a:lvl7pPr marL="6418814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7pPr>
            <a:lvl8pPr marL="7488616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8pPr>
            <a:lvl9pPr marL="8558418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6FB-B847-4286-A94C-9EF18AEC08E9}" type="datetimeFigureOut">
              <a:rPr lang="en-US" smtClean="0"/>
              <a:t>09/11/25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D2E2-69DB-4185-8244-42823215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5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7" y="8057261"/>
            <a:ext cx="9093438" cy="192043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57261"/>
            <a:ext cx="9093438" cy="192043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6FB-B847-4286-A94C-9EF18AEC08E9}" type="datetimeFigureOut">
              <a:rPr lang="en-US" smtClean="0"/>
              <a:t>09/11/25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D2E2-69DB-4185-8244-42823215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11459"/>
            <a:ext cx="18454330" cy="58502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7" y="7419688"/>
            <a:ext cx="9051647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7" y="11055963"/>
            <a:ext cx="9051647" cy="162616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1" y="7419688"/>
            <a:ext cx="9096225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1" y="11055963"/>
            <a:ext cx="9096225" cy="162616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6FB-B847-4286-A94C-9EF18AEC08E9}" type="datetimeFigureOut">
              <a:rPr lang="en-US" smtClean="0"/>
              <a:t>09/11/25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D2E2-69DB-4185-8244-42823215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0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6FB-B847-4286-A94C-9EF18AEC08E9}" type="datetimeFigureOut">
              <a:rPr lang="en-US" smtClean="0"/>
              <a:t>09/11/25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D2E2-69DB-4185-8244-42823215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2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6FB-B847-4286-A94C-9EF18AEC08E9}" type="datetimeFigureOut">
              <a:rPr lang="en-US" smtClean="0"/>
              <a:t>09/11/25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D2E2-69DB-4185-8244-42823215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1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5" y="4357934"/>
            <a:ext cx="10831890" cy="21509383"/>
          </a:xfrm>
        </p:spPr>
        <p:txBody>
          <a:bodyPr/>
          <a:lstStyle>
            <a:lvl1pPr>
              <a:defRPr sz="7488"/>
            </a:lvl1pPr>
            <a:lvl2pPr>
              <a:defRPr sz="6552"/>
            </a:lvl2pPr>
            <a:lvl3pPr>
              <a:defRPr sz="5616"/>
            </a:lvl3pPr>
            <a:lvl4pPr>
              <a:defRPr sz="4680"/>
            </a:lvl4pPr>
            <a:lvl5pPr>
              <a:defRPr sz="4680"/>
            </a:lvl5pPr>
            <a:lvl6pPr>
              <a:defRPr sz="4680"/>
            </a:lvl6pPr>
            <a:lvl7pPr>
              <a:defRPr sz="4680"/>
            </a:lvl7pPr>
            <a:lvl8pPr>
              <a:defRPr sz="4680"/>
            </a:lvl8pPr>
            <a:lvl9pPr>
              <a:defRPr sz="468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6FB-B847-4286-A94C-9EF18AEC08E9}" type="datetimeFigureOut">
              <a:rPr lang="en-US" smtClean="0"/>
              <a:t>09/11/25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D2E2-69DB-4185-8244-42823215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5" y="4357934"/>
            <a:ext cx="10831890" cy="21509383"/>
          </a:xfrm>
        </p:spPr>
        <p:txBody>
          <a:bodyPr anchor="t"/>
          <a:lstStyle>
            <a:lvl1pPr marL="0" indent="0">
              <a:buNone/>
              <a:defRPr sz="7488"/>
            </a:lvl1pPr>
            <a:lvl2pPr marL="1069802" indent="0">
              <a:buNone/>
              <a:defRPr sz="6552"/>
            </a:lvl2pPr>
            <a:lvl3pPr marL="2139605" indent="0">
              <a:buNone/>
              <a:defRPr sz="5616"/>
            </a:lvl3pPr>
            <a:lvl4pPr marL="3209407" indent="0">
              <a:buNone/>
              <a:defRPr sz="4680"/>
            </a:lvl4pPr>
            <a:lvl5pPr marL="4279209" indent="0">
              <a:buNone/>
              <a:defRPr sz="4680"/>
            </a:lvl5pPr>
            <a:lvl6pPr marL="5349011" indent="0">
              <a:buNone/>
              <a:defRPr sz="4680"/>
            </a:lvl6pPr>
            <a:lvl7pPr marL="6418814" indent="0">
              <a:buNone/>
              <a:defRPr sz="4680"/>
            </a:lvl7pPr>
            <a:lvl8pPr marL="7488616" indent="0">
              <a:buNone/>
              <a:defRPr sz="4680"/>
            </a:lvl8pPr>
            <a:lvl9pPr marL="8558418" indent="0">
              <a:buNone/>
              <a:defRPr sz="46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6FB-B847-4286-A94C-9EF18AEC08E9}" type="datetimeFigureOut">
              <a:rPr lang="en-US" smtClean="0"/>
              <a:t>09/11/25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D2E2-69DB-4185-8244-42823215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11459"/>
            <a:ext cx="184543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57261"/>
            <a:ext cx="184543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7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D36FB-B847-4286-A94C-9EF18AEC08E9}" type="datetimeFigureOut">
              <a:rPr lang="en-US" smtClean="0"/>
              <a:t>09/11/25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3" y="28053287"/>
            <a:ext cx="7221260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D2E2-69DB-4185-8244-42823215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3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9605" rtl="0" eaLnBrk="1" latinLnBrk="0" hangingPunct="1">
        <a:lnSpc>
          <a:spcPct val="90000"/>
        </a:lnSpc>
        <a:spcBef>
          <a:spcPct val="0"/>
        </a:spcBef>
        <a:buNone/>
        <a:defRPr sz="10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901" indent="-534901" algn="l" defTabSz="213960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2" kern="1200">
          <a:solidFill>
            <a:schemeClr val="tx1"/>
          </a:solidFill>
          <a:latin typeface="+mn-lt"/>
          <a:ea typeface="+mn-ea"/>
          <a:cs typeface="+mn-cs"/>
        </a:defRPr>
      </a:lvl1pPr>
      <a:lvl2pPr marL="160470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2pPr>
      <a:lvl3pPr marL="2674506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744308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814110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88391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953715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8023517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9093319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1pPr>
      <a:lvl2pPr marL="1069802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139605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3pPr>
      <a:lvl4pPr marL="3209407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279209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349011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418814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7488616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8558418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1396325" cy="3036917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5760" y="4793143"/>
            <a:ext cx="20665440" cy="3110609"/>
          </a:xfrm>
          <a:prstGeom prst="roundRect">
            <a:avLst>
              <a:gd name="adj" fmla="val 19168"/>
            </a:avLst>
          </a:prstGeom>
          <a:ln>
            <a:solidFill>
              <a:srgbClr val="F22C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 (Times New Romans, Bold, 72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First Author’s name, Affiliation, Email (Times New Romans, Bold Italic, 24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Second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Author’s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(Corresponding Author),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Affiliation, Email</a:t>
            </a:r>
          </a:p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Third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Author’s name, Affiliation,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</a:p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" y="8233956"/>
            <a:ext cx="10147300" cy="4424156"/>
          </a:xfrm>
          <a:prstGeom prst="roundRect">
            <a:avLst>
              <a:gd name="adj" fmla="val 8035"/>
            </a:avLst>
          </a:prstGeom>
          <a:ln>
            <a:solidFill>
              <a:srgbClr val="F22C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Abstract: (Font: Times New Romans, Bold, 32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Text (Font: Times New Romans, 24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authors whose their papers are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accepeted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 presentation are supposed to prepare a poster (in A1 size) that meets the requirement of this template. The files should be submitted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ICCP2025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 within Sep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2025.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ICCP office will print the prepared posters.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borders of each section for its text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 must include a summary of the original paper. Only the most important references are needed to be included in the poster. Figures and tables should be located properly in this file. 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5760" y="13134907"/>
            <a:ext cx="10147300" cy="7642294"/>
          </a:xfrm>
          <a:prstGeom prst="roundRect">
            <a:avLst>
              <a:gd name="adj" fmla="val 3528"/>
            </a:avLst>
          </a:prstGeom>
          <a:ln>
            <a:solidFill>
              <a:srgbClr val="F22C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(Font: Times New Romans,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5760" y="21253996"/>
            <a:ext cx="10147300" cy="8438605"/>
          </a:xfrm>
          <a:prstGeom prst="roundRect">
            <a:avLst>
              <a:gd name="adj" fmla="val 3894"/>
            </a:avLst>
          </a:prstGeom>
          <a:ln>
            <a:solidFill>
              <a:srgbClr val="F22C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(Font: Times New Romans, 24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883900" y="8233955"/>
            <a:ext cx="10147300" cy="10943045"/>
          </a:xfrm>
          <a:prstGeom prst="roundRect">
            <a:avLst>
              <a:gd name="adj" fmla="val 3357"/>
            </a:avLst>
          </a:prstGeom>
          <a:ln>
            <a:solidFill>
              <a:srgbClr val="F22C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(Font: Times New Romans, 24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883900" y="19507201"/>
            <a:ext cx="10147300" cy="5130800"/>
          </a:xfrm>
          <a:prstGeom prst="roundRect">
            <a:avLst>
              <a:gd name="adj" fmla="val 9312"/>
            </a:avLst>
          </a:prstGeom>
          <a:ln>
            <a:solidFill>
              <a:srgbClr val="F22C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(Font: Times New Romans, 24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883900" y="24968203"/>
            <a:ext cx="10147300" cy="4724398"/>
          </a:xfrm>
          <a:prstGeom prst="roundRect">
            <a:avLst>
              <a:gd name="adj" fmla="val 9312"/>
            </a:avLst>
          </a:prstGeom>
          <a:ln>
            <a:solidFill>
              <a:srgbClr val="F22C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lang="en-US" sz="3200" b="1" dirty="0" smtClean="0">
              <a:cs typeface="B Nazanin" panose="00000400000000000000" pitchFamily="2" charset="-78"/>
            </a:endParaRPr>
          </a:p>
          <a:p>
            <a:pPr marL="292100" indent="-2921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a-I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Shomali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fa-I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Kovács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fa-I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lang="fa-I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a-I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Kudinov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fa-I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Ghazanfarian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“Recent progresses and future directions of lagging heat models in thermodynamics 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bioheat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transfer”, Continuum Mechanics and Thermodynamics, 34 (2022) 637-679</a:t>
            </a:r>
          </a:p>
          <a:p>
            <a:pPr marL="292100" indent="-2921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NSPE Code of Ethics for Engineers, National Society of Professional Engineers, 2019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3808236"/>
            <a:ext cx="3672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Paper Code: XXXX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559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300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Nazanin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Hesam</dc:creator>
  <cp:lastModifiedBy>Hesam</cp:lastModifiedBy>
  <cp:revision>25</cp:revision>
  <cp:lastPrinted>2024-08-24T08:03:58Z</cp:lastPrinted>
  <dcterms:created xsi:type="dcterms:W3CDTF">2024-08-19T02:37:46Z</dcterms:created>
  <dcterms:modified xsi:type="dcterms:W3CDTF">2025-09-11T13:15:42Z</dcterms:modified>
</cp:coreProperties>
</file>